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sldIdLst>
    <p:sldId id="256" r:id="rId2"/>
    <p:sldId id="257" r:id="rId3"/>
    <p:sldId id="258" r:id="rId4"/>
    <p:sldId id="259" r:id="rId5"/>
    <p:sldId id="260" r:id="rId6"/>
    <p:sldId id="261" r:id="rId7"/>
    <p:sldId id="263" r:id="rId8"/>
    <p:sldId id="264" r:id="rId9"/>
    <p:sldId id="270" r:id="rId10"/>
    <p:sldId id="271" r:id="rId11"/>
    <p:sldId id="272" r:id="rId12"/>
    <p:sldId id="265" r:id="rId13"/>
    <p:sldId id="266" r:id="rId14"/>
    <p:sldId id="267" r:id="rId15"/>
    <p:sldId id="268" r:id="rId16"/>
    <p:sldId id="273" r:id="rId17"/>
    <p:sldId id="26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624"/>
    <p:restoredTop sz="94609"/>
  </p:normalViewPr>
  <p:slideViewPr>
    <p:cSldViewPr snapToGrid="0" snapToObjects="1">
      <p:cViewPr>
        <p:scale>
          <a:sx n="110" d="100"/>
          <a:sy n="110" d="100"/>
        </p:scale>
        <p:origin x="74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5776186-DDED-304F-85C8-B17EDC15F3E4}" type="datetimeFigureOut">
              <a:rPr lang="en-US" smtClean="0"/>
              <a:t>7/21/20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8DCF8E-2A58-4643-979F-56A01BD62EB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776186-DDED-304F-85C8-B17EDC15F3E4}" type="datetimeFigureOut">
              <a:rPr lang="en-US" smtClean="0"/>
              <a:t>7/21/20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8DCF8E-2A58-4643-979F-56A01BD62EB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776186-DDED-304F-85C8-B17EDC15F3E4}" type="datetimeFigureOut">
              <a:rPr lang="en-US" smtClean="0"/>
              <a:t>7/21/20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8DCF8E-2A58-4643-979F-56A01BD62EB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776186-DDED-304F-85C8-B17EDC15F3E4}" type="datetimeFigureOut">
              <a:rPr lang="en-US" smtClean="0"/>
              <a:t>7/21/20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8DCF8E-2A58-4643-979F-56A01BD62EB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776186-DDED-304F-85C8-B17EDC15F3E4}" type="datetimeFigureOut">
              <a:rPr lang="en-US" smtClean="0"/>
              <a:t>7/21/20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8DCF8E-2A58-4643-979F-56A01BD62EB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776186-DDED-304F-85C8-B17EDC15F3E4}" type="datetimeFigureOut">
              <a:rPr lang="en-US" smtClean="0"/>
              <a:t>7/21/20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8DCF8E-2A58-4643-979F-56A01BD62EB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776186-DDED-304F-85C8-B17EDC15F3E4}" type="datetimeFigureOut">
              <a:rPr lang="en-US" smtClean="0"/>
              <a:t>7/21/20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8DCF8E-2A58-4643-979F-56A01BD62EB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776186-DDED-304F-85C8-B17EDC15F3E4}" type="datetimeFigureOut">
              <a:rPr lang="en-US" smtClean="0"/>
              <a:t>7/21/20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B8DCF8E-2A58-4643-979F-56A01BD62EB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776186-DDED-304F-85C8-B17EDC15F3E4}" type="datetimeFigureOut">
              <a:rPr lang="en-US" smtClean="0"/>
              <a:t>7/21/20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B8DCF8E-2A58-4643-979F-56A01BD62EB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776186-DDED-304F-85C8-B17EDC15F3E4}" type="datetimeFigureOut">
              <a:rPr lang="en-US" smtClean="0"/>
              <a:t>7/21/20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8DCF8E-2A58-4643-979F-56A01BD62EB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776186-DDED-304F-85C8-B17EDC15F3E4}" type="datetimeFigureOut">
              <a:rPr lang="en-US" smtClean="0"/>
              <a:t>7/21/20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8DCF8E-2A58-4643-979F-56A01BD62EB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776186-DDED-304F-85C8-B17EDC15F3E4}" type="datetimeFigureOut">
              <a:rPr lang="en-US" smtClean="0"/>
              <a:t>7/21/20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8DCF8E-2A58-4643-979F-56A01BD62EB9}" type="slidenum">
              <a:rPr lang="en-US" smtClean="0"/>
              <a:t>‹#›</a:t>
            </a:fld>
            <a:endParaRPr lang="en-US"/>
          </a:p>
        </p:txBody>
      </p:sp>
    </p:spTree>
    <p:extLst>
      <p:ext uri="{BB962C8B-B14F-4D97-AF65-F5344CB8AC3E}">
        <p14:creationId xmlns:p14="http://schemas.microsoft.com/office/powerpoint/2010/main" val="850208129"/>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4947" y="1223212"/>
            <a:ext cx="9522106" cy="1079416"/>
          </a:xfrm>
        </p:spPr>
        <p:txBody>
          <a:bodyPr>
            <a:normAutofit fontScale="90000"/>
          </a:bodyPr>
          <a:lstStyle/>
          <a:p>
            <a:r>
              <a:rPr lang="en-US" sz="7200" dirty="0">
                <a:latin typeface="Garamond" charset="0"/>
                <a:ea typeface="Garamond" charset="0"/>
                <a:cs typeface="Garamond" charset="0"/>
              </a:rPr>
              <a:t>Reconstructing Consecration</a:t>
            </a:r>
            <a:br>
              <a:rPr lang="en-US" sz="7200" dirty="0">
                <a:latin typeface="Garamond" charset="0"/>
                <a:ea typeface="Garamond" charset="0"/>
                <a:cs typeface="Garamond" charset="0"/>
              </a:rPr>
            </a:br>
            <a:r>
              <a:rPr lang="en-US" sz="6700" dirty="0">
                <a:latin typeface="Garamond" charset="0"/>
                <a:ea typeface="Garamond" charset="0"/>
                <a:cs typeface="Garamond" charset="0"/>
              </a:rPr>
              <a:t>in US Literary History</a:t>
            </a:r>
          </a:p>
        </p:txBody>
      </p:sp>
      <p:sp>
        <p:nvSpPr>
          <p:cNvPr id="3" name="Subtitle 2"/>
          <p:cNvSpPr>
            <a:spLocks noGrp="1"/>
          </p:cNvSpPr>
          <p:nvPr>
            <p:ph type="subTitle" idx="1"/>
          </p:nvPr>
        </p:nvSpPr>
        <p:spPr>
          <a:xfrm>
            <a:off x="1524000" y="2302628"/>
            <a:ext cx="9144000" cy="1655762"/>
          </a:xfrm>
        </p:spPr>
        <p:txBody>
          <a:bodyPr>
            <a:normAutofit/>
          </a:bodyPr>
          <a:lstStyle/>
          <a:p>
            <a:r>
              <a:rPr lang="en-US" sz="3600" dirty="0">
                <a:latin typeface="Garamond" charset="0"/>
                <a:ea typeface="Garamond" charset="0"/>
                <a:cs typeface="Garamond" charset="0"/>
              </a:rPr>
              <a:t>1965-2000</a:t>
            </a:r>
          </a:p>
        </p:txBody>
      </p:sp>
      <p:sp>
        <p:nvSpPr>
          <p:cNvPr id="4" name="TextBox 3"/>
          <p:cNvSpPr txBox="1"/>
          <p:nvPr/>
        </p:nvSpPr>
        <p:spPr>
          <a:xfrm>
            <a:off x="770021" y="5077326"/>
            <a:ext cx="4114800" cy="1200329"/>
          </a:xfrm>
          <a:prstGeom prst="rect">
            <a:avLst/>
          </a:prstGeom>
          <a:noFill/>
        </p:spPr>
        <p:txBody>
          <a:bodyPr wrap="square" rtlCol="0">
            <a:spAutoFit/>
          </a:bodyPr>
          <a:lstStyle/>
          <a:p>
            <a:r>
              <a:rPr lang="en-US" sz="2400" dirty="0">
                <a:latin typeface="Garamond" charset="0"/>
                <a:ea typeface="Garamond" charset="0"/>
                <a:cs typeface="Garamond" charset="0"/>
              </a:rPr>
              <a:t>Dan Sinykin</a:t>
            </a:r>
          </a:p>
          <a:p>
            <a:r>
              <a:rPr lang="en-US" sz="2400" dirty="0">
                <a:latin typeface="Garamond" charset="0"/>
                <a:ea typeface="Garamond" charset="0"/>
                <a:cs typeface="Garamond" charset="0"/>
              </a:rPr>
              <a:t>Emory University</a:t>
            </a:r>
          </a:p>
          <a:p>
            <a:r>
              <a:rPr lang="en-US" sz="2400" dirty="0">
                <a:latin typeface="Garamond" charset="0"/>
                <a:ea typeface="Garamond" charset="0"/>
                <a:cs typeface="Garamond" charset="0"/>
              </a:rPr>
              <a:t>July 2020</a:t>
            </a:r>
          </a:p>
        </p:txBody>
      </p:sp>
    </p:spTree>
    <p:extLst>
      <p:ext uri="{BB962C8B-B14F-4D97-AF65-F5344CB8AC3E}">
        <p14:creationId xmlns:p14="http://schemas.microsoft.com/office/powerpoint/2010/main" val="180030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44C2B-5B81-4A48-81B3-7F7BA4ACB5BE}"/>
              </a:ext>
            </a:extLst>
          </p:cNvPr>
          <p:cNvSpPr>
            <a:spLocks noGrp="1"/>
          </p:cNvSpPr>
          <p:nvPr>
            <p:ph type="title"/>
          </p:nvPr>
        </p:nvSpPr>
        <p:spPr/>
        <p:txBody>
          <a:bodyPr>
            <a:normAutofit/>
          </a:bodyPr>
          <a:lstStyle/>
          <a:p>
            <a:r>
              <a:rPr lang="en-US" sz="4800" dirty="0">
                <a:latin typeface="Garamond" panose="02020404030301010803" pitchFamily="18" charset="0"/>
              </a:rPr>
              <a:t>The Data</a:t>
            </a:r>
          </a:p>
        </p:txBody>
      </p:sp>
      <p:sp>
        <p:nvSpPr>
          <p:cNvPr id="3" name="TextBox 2">
            <a:extLst>
              <a:ext uri="{FF2B5EF4-FFF2-40B4-BE49-F238E27FC236}">
                <a16:creationId xmlns:a16="http://schemas.microsoft.com/office/drawing/2014/main" id="{9EB8AA4C-D75D-7C43-84F5-75DE9D1D4B4F}"/>
              </a:ext>
            </a:extLst>
          </p:cNvPr>
          <p:cNvSpPr txBox="1"/>
          <p:nvPr/>
        </p:nvSpPr>
        <p:spPr>
          <a:xfrm>
            <a:off x="838200" y="1690688"/>
            <a:ext cx="6539696" cy="646331"/>
          </a:xfrm>
          <a:prstGeom prst="rect">
            <a:avLst/>
          </a:prstGeom>
          <a:noFill/>
        </p:spPr>
        <p:txBody>
          <a:bodyPr wrap="square" rtlCol="0">
            <a:spAutoFit/>
          </a:bodyPr>
          <a:lstStyle/>
          <a:p>
            <a:r>
              <a:rPr lang="en-US" sz="3600" dirty="0">
                <a:latin typeface="Garamond" panose="02020404030301010803" pitchFamily="18" charset="0"/>
              </a:rPr>
              <a:t>And 1985:</a:t>
            </a:r>
          </a:p>
        </p:txBody>
      </p:sp>
      <p:pic>
        <p:nvPicPr>
          <p:cNvPr id="5" name="Picture 4">
            <a:extLst>
              <a:ext uri="{FF2B5EF4-FFF2-40B4-BE49-F238E27FC236}">
                <a16:creationId xmlns:a16="http://schemas.microsoft.com/office/drawing/2014/main" id="{86F54581-BF62-774E-936A-D05370A95B1C}"/>
              </a:ext>
            </a:extLst>
          </p:cNvPr>
          <p:cNvPicPr>
            <a:picLocks noChangeAspect="1"/>
          </p:cNvPicPr>
          <p:nvPr/>
        </p:nvPicPr>
        <p:blipFill>
          <a:blip r:embed="rId2"/>
          <a:stretch>
            <a:fillRect/>
          </a:stretch>
        </p:blipFill>
        <p:spPr>
          <a:xfrm>
            <a:off x="838200" y="2337019"/>
            <a:ext cx="9665376" cy="4959972"/>
          </a:xfrm>
          <a:prstGeom prst="rect">
            <a:avLst/>
          </a:prstGeom>
        </p:spPr>
      </p:pic>
    </p:spTree>
    <p:extLst>
      <p:ext uri="{BB962C8B-B14F-4D97-AF65-F5344CB8AC3E}">
        <p14:creationId xmlns:p14="http://schemas.microsoft.com/office/powerpoint/2010/main" val="2010999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E2013-B724-8E41-8A97-B08BD4D177D9}"/>
              </a:ext>
            </a:extLst>
          </p:cNvPr>
          <p:cNvSpPr>
            <a:spLocks noGrp="1"/>
          </p:cNvSpPr>
          <p:nvPr>
            <p:ph type="title"/>
          </p:nvPr>
        </p:nvSpPr>
        <p:spPr/>
        <p:txBody>
          <a:bodyPr>
            <a:normAutofit/>
          </a:bodyPr>
          <a:lstStyle/>
          <a:p>
            <a:r>
              <a:rPr lang="en-US" sz="4800" dirty="0">
                <a:latin typeface="Garamond" panose="02020404030301010803" pitchFamily="18" charset="0"/>
              </a:rPr>
              <a:t>The Data</a:t>
            </a:r>
          </a:p>
        </p:txBody>
      </p:sp>
      <p:sp>
        <p:nvSpPr>
          <p:cNvPr id="3" name="TextBox 2">
            <a:extLst>
              <a:ext uri="{FF2B5EF4-FFF2-40B4-BE49-F238E27FC236}">
                <a16:creationId xmlns:a16="http://schemas.microsoft.com/office/drawing/2014/main" id="{37918130-199B-BF49-8D6D-0360E6F81938}"/>
              </a:ext>
            </a:extLst>
          </p:cNvPr>
          <p:cNvSpPr txBox="1"/>
          <p:nvPr/>
        </p:nvSpPr>
        <p:spPr>
          <a:xfrm>
            <a:off x="838200" y="1690688"/>
            <a:ext cx="7164729" cy="646331"/>
          </a:xfrm>
          <a:prstGeom prst="rect">
            <a:avLst/>
          </a:prstGeom>
          <a:noFill/>
        </p:spPr>
        <p:txBody>
          <a:bodyPr wrap="square" rtlCol="0">
            <a:spAutoFit/>
          </a:bodyPr>
          <a:lstStyle/>
          <a:p>
            <a:r>
              <a:rPr lang="en-US" sz="3600" dirty="0">
                <a:latin typeface="Garamond" panose="02020404030301010803" pitchFamily="18" charset="0"/>
              </a:rPr>
              <a:t>And 1995:</a:t>
            </a:r>
          </a:p>
        </p:txBody>
      </p:sp>
      <p:pic>
        <p:nvPicPr>
          <p:cNvPr id="5" name="Picture 4">
            <a:extLst>
              <a:ext uri="{FF2B5EF4-FFF2-40B4-BE49-F238E27FC236}">
                <a16:creationId xmlns:a16="http://schemas.microsoft.com/office/drawing/2014/main" id="{03539EB7-5AE0-064D-9355-09B70CD33D3B}"/>
              </a:ext>
            </a:extLst>
          </p:cNvPr>
          <p:cNvPicPr>
            <a:picLocks noChangeAspect="1"/>
          </p:cNvPicPr>
          <p:nvPr/>
        </p:nvPicPr>
        <p:blipFill>
          <a:blip r:embed="rId2"/>
          <a:stretch>
            <a:fillRect/>
          </a:stretch>
        </p:blipFill>
        <p:spPr>
          <a:xfrm>
            <a:off x="838200" y="2337019"/>
            <a:ext cx="10027534" cy="5290601"/>
          </a:xfrm>
          <a:prstGeom prst="rect">
            <a:avLst/>
          </a:prstGeom>
        </p:spPr>
      </p:pic>
    </p:spTree>
    <p:extLst>
      <p:ext uri="{BB962C8B-B14F-4D97-AF65-F5344CB8AC3E}">
        <p14:creationId xmlns:p14="http://schemas.microsoft.com/office/powerpoint/2010/main" val="42721354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07939" y="336550"/>
            <a:ext cx="10698322" cy="1063626"/>
          </a:xfrm>
        </p:spPr>
        <p:txBody>
          <a:bodyPr>
            <a:normAutofit/>
          </a:bodyPr>
          <a:lstStyle/>
          <a:p>
            <a:r>
              <a:rPr lang="en-US" sz="4800" dirty="0">
                <a:latin typeface="Garamond" charset="0"/>
                <a:ea typeface="Garamond" charset="0"/>
                <a:cs typeface="Garamond" charset="0"/>
              </a:rPr>
              <a:t>The Metadata</a:t>
            </a:r>
          </a:p>
        </p:txBody>
      </p:sp>
      <p:sp>
        <p:nvSpPr>
          <p:cNvPr id="4" name="TextBox 3">
            <a:extLst>
              <a:ext uri="{FF2B5EF4-FFF2-40B4-BE49-F238E27FC236}">
                <a16:creationId xmlns:a16="http://schemas.microsoft.com/office/drawing/2014/main" id="{D380B887-B99B-BF4A-AAA3-6398841E4FBE}"/>
              </a:ext>
            </a:extLst>
          </p:cNvPr>
          <p:cNvSpPr txBox="1"/>
          <p:nvPr/>
        </p:nvSpPr>
        <p:spPr>
          <a:xfrm>
            <a:off x="1307939" y="1483752"/>
            <a:ext cx="9757459" cy="1200329"/>
          </a:xfrm>
          <a:prstGeom prst="rect">
            <a:avLst/>
          </a:prstGeom>
          <a:noFill/>
        </p:spPr>
        <p:txBody>
          <a:bodyPr wrap="square" rtlCol="0">
            <a:spAutoFit/>
          </a:bodyPr>
          <a:lstStyle/>
          <a:p>
            <a:r>
              <a:rPr lang="en-US" sz="3600" dirty="0">
                <a:latin typeface="Garamond" panose="02020404030301010803" pitchFamily="18" charset="0"/>
              </a:rPr>
              <a:t>To draw more information from the data, I divided the 310 venues into eight categories:</a:t>
            </a:r>
          </a:p>
        </p:txBody>
      </p:sp>
      <p:pic>
        <p:nvPicPr>
          <p:cNvPr id="6" name="Picture 5">
            <a:extLst>
              <a:ext uri="{FF2B5EF4-FFF2-40B4-BE49-F238E27FC236}">
                <a16:creationId xmlns:a16="http://schemas.microsoft.com/office/drawing/2014/main" id="{39FA6CDB-D6B0-C347-8E87-DA5D45B94087}"/>
              </a:ext>
            </a:extLst>
          </p:cNvPr>
          <p:cNvPicPr>
            <a:picLocks noChangeAspect="1"/>
          </p:cNvPicPr>
          <p:nvPr/>
        </p:nvPicPr>
        <p:blipFill>
          <a:blip r:embed="rId2"/>
          <a:stretch>
            <a:fillRect/>
          </a:stretch>
        </p:blipFill>
        <p:spPr>
          <a:xfrm>
            <a:off x="1307939" y="2600709"/>
            <a:ext cx="4612594" cy="4257291"/>
          </a:xfrm>
          <a:prstGeom prst="rect">
            <a:avLst/>
          </a:prstGeom>
        </p:spPr>
      </p:pic>
      <p:pic>
        <p:nvPicPr>
          <p:cNvPr id="8" name="Picture 7">
            <a:extLst>
              <a:ext uri="{FF2B5EF4-FFF2-40B4-BE49-F238E27FC236}">
                <a16:creationId xmlns:a16="http://schemas.microsoft.com/office/drawing/2014/main" id="{ECA5DDCA-1470-5242-9D94-E6AE6D9562C2}"/>
              </a:ext>
            </a:extLst>
          </p:cNvPr>
          <p:cNvPicPr>
            <a:picLocks noChangeAspect="1"/>
          </p:cNvPicPr>
          <p:nvPr/>
        </p:nvPicPr>
        <p:blipFill>
          <a:blip r:embed="rId3"/>
          <a:stretch>
            <a:fillRect/>
          </a:stretch>
        </p:blipFill>
        <p:spPr>
          <a:xfrm>
            <a:off x="8947230" y="2042858"/>
            <a:ext cx="3244770" cy="4824083"/>
          </a:xfrm>
          <a:prstGeom prst="rect">
            <a:avLst/>
          </a:prstGeom>
        </p:spPr>
      </p:pic>
    </p:spTree>
    <p:extLst>
      <p:ext uri="{BB962C8B-B14F-4D97-AF65-F5344CB8AC3E}">
        <p14:creationId xmlns:p14="http://schemas.microsoft.com/office/powerpoint/2010/main" val="19764482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456E379-88EF-FC44-B177-495E6A55F4AC}"/>
              </a:ext>
            </a:extLst>
          </p:cNvPr>
          <p:cNvSpPr>
            <a:spLocks noGrp="1"/>
          </p:cNvSpPr>
          <p:nvPr>
            <p:ph type="title"/>
          </p:nvPr>
        </p:nvSpPr>
        <p:spPr/>
        <p:txBody>
          <a:bodyPr>
            <a:normAutofit/>
          </a:bodyPr>
          <a:lstStyle/>
          <a:p>
            <a:r>
              <a:rPr lang="en-US" sz="4800" dirty="0">
                <a:latin typeface="Garamond" panose="02020404030301010803" pitchFamily="18" charset="0"/>
              </a:rPr>
              <a:t>The Metadata</a:t>
            </a:r>
          </a:p>
        </p:txBody>
      </p:sp>
      <p:sp>
        <p:nvSpPr>
          <p:cNvPr id="5" name="TextBox 4">
            <a:extLst>
              <a:ext uri="{FF2B5EF4-FFF2-40B4-BE49-F238E27FC236}">
                <a16:creationId xmlns:a16="http://schemas.microsoft.com/office/drawing/2014/main" id="{07F56C45-1CF7-E447-9A8B-99A245A83CDA}"/>
              </a:ext>
            </a:extLst>
          </p:cNvPr>
          <p:cNvSpPr txBox="1"/>
          <p:nvPr/>
        </p:nvSpPr>
        <p:spPr>
          <a:xfrm>
            <a:off x="838200" y="1690688"/>
            <a:ext cx="10000527" cy="1200329"/>
          </a:xfrm>
          <a:prstGeom prst="rect">
            <a:avLst/>
          </a:prstGeom>
          <a:noFill/>
        </p:spPr>
        <p:txBody>
          <a:bodyPr wrap="square" rtlCol="0">
            <a:spAutoFit/>
          </a:bodyPr>
          <a:lstStyle/>
          <a:p>
            <a:r>
              <a:rPr lang="en-US" sz="3600" dirty="0">
                <a:latin typeface="Times New Roman" panose="02020603050405020304" pitchFamily="18" charset="0"/>
                <a:cs typeface="Times New Roman" panose="02020603050405020304" pitchFamily="18" charset="0"/>
              </a:rPr>
              <a:t>Richard and I, with student support, added the race and gender of the authors:</a:t>
            </a:r>
          </a:p>
        </p:txBody>
      </p:sp>
      <p:pic>
        <p:nvPicPr>
          <p:cNvPr id="7" name="Picture 6">
            <a:extLst>
              <a:ext uri="{FF2B5EF4-FFF2-40B4-BE49-F238E27FC236}">
                <a16:creationId xmlns:a16="http://schemas.microsoft.com/office/drawing/2014/main" id="{309F513B-43E4-F042-958E-8496039DCA71}"/>
              </a:ext>
            </a:extLst>
          </p:cNvPr>
          <p:cNvPicPr>
            <a:picLocks noChangeAspect="1"/>
          </p:cNvPicPr>
          <p:nvPr/>
        </p:nvPicPr>
        <p:blipFill>
          <a:blip r:embed="rId2"/>
          <a:stretch>
            <a:fillRect/>
          </a:stretch>
        </p:blipFill>
        <p:spPr>
          <a:xfrm>
            <a:off x="1866900" y="2891017"/>
            <a:ext cx="8458200" cy="6502400"/>
          </a:xfrm>
          <a:prstGeom prst="rect">
            <a:avLst/>
          </a:prstGeom>
        </p:spPr>
      </p:pic>
    </p:spTree>
    <p:extLst>
      <p:ext uri="{BB962C8B-B14F-4D97-AF65-F5344CB8AC3E}">
        <p14:creationId xmlns:p14="http://schemas.microsoft.com/office/powerpoint/2010/main" val="1948651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8063F-65B0-FE4A-9819-8C0CB37D2B24}"/>
              </a:ext>
            </a:extLst>
          </p:cNvPr>
          <p:cNvSpPr>
            <a:spLocks noGrp="1"/>
          </p:cNvSpPr>
          <p:nvPr>
            <p:ph type="title"/>
          </p:nvPr>
        </p:nvSpPr>
        <p:spPr/>
        <p:txBody>
          <a:bodyPr>
            <a:normAutofit/>
          </a:bodyPr>
          <a:lstStyle/>
          <a:p>
            <a:r>
              <a:rPr lang="en-US" sz="4800" dirty="0">
                <a:latin typeface="Garamond" panose="02020404030301010803" pitchFamily="18" charset="0"/>
              </a:rPr>
              <a:t>Analytics</a:t>
            </a:r>
          </a:p>
        </p:txBody>
      </p:sp>
      <p:sp>
        <p:nvSpPr>
          <p:cNvPr id="3" name="TextBox 2">
            <a:extLst>
              <a:ext uri="{FF2B5EF4-FFF2-40B4-BE49-F238E27FC236}">
                <a16:creationId xmlns:a16="http://schemas.microsoft.com/office/drawing/2014/main" id="{67B52F15-5D57-664D-8045-7A7A060F546D}"/>
              </a:ext>
            </a:extLst>
          </p:cNvPr>
          <p:cNvSpPr txBox="1"/>
          <p:nvPr/>
        </p:nvSpPr>
        <p:spPr>
          <a:xfrm>
            <a:off x="838200" y="1423686"/>
            <a:ext cx="9988952" cy="2308324"/>
          </a:xfrm>
          <a:prstGeom prst="rect">
            <a:avLst/>
          </a:prstGeom>
          <a:noFill/>
        </p:spPr>
        <p:txBody>
          <a:bodyPr wrap="square" rtlCol="0">
            <a:spAutoFit/>
          </a:bodyPr>
          <a:lstStyle/>
          <a:p>
            <a:r>
              <a:rPr lang="en-US" sz="3600" dirty="0">
                <a:latin typeface="Garamond" panose="02020404030301010803" pitchFamily="18" charset="0"/>
              </a:rPr>
              <a:t>Finally, we were ready to produce analytics. I spent some time using social network analysis to study the data. I don’t think this is the best method. But with an edge list, I was able to learn </a:t>
            </a:r>
            <a:r>
              <a:rPr lang="en-US" sz="3600" i="1" dirty="0">
                <a:latin typeface="Garamond" panose="02020404030301010803" pitchFamily="18" charset="0"/>
              </a:rPr>
              <a:t>something</a:t>
            </a:r>
            <a:r>
              <a:rPr lang="en-US" sz="3600" dirty="0">
                <a:latin typeface="Garamond" panose="02020404030301010803" pitchFamily="18" charset="0"/>
              </a:rPr>
              <a:t>.</a:t>
            </a:r>
          </a:p>
        </p:txBody>
      </p:sp>
      <p:pic>
        <p:nvPicPr>
          <p:cNvPr id="5" name="Picture 4">
            <a:extLst>
              <a:ext uri="{FF2B5EF4-FFF2-40B4-BE49-F238E27FC236}">
                <a16:creationId xmlns:a16="http://schemas.microsoft.com/office/drawing/2014/main" id="{179DBC3C-614F-B548-B717-B06EDCE3EA92}"/>
              </a:ext>
            </a:extLst>
          </p:cNvPr>
          <p:cNvPicPr>
            <a:picLocks noChangeAspect="1"/>
          </p:cNvPicPr>
          <p:nvPr/>
        </p:nvPicPr>
        <p:blipFill>
          <a:blip r:embed="rId2"/>
          <a:stretch>
            <a:fillRect/>
          </a:stretch>
        </p:blipFill>
        <p:spPr>
          <a:xfrm>
            <a:off x="1879600" y="3730625"/>
            <a:ext cx="8432800" cy="5524500"/>
          </a:xfrm>
          <a:prstGeom prst="rect">
            <a:avLst/>
          </a:prstGeom>
        </p:spPr>
      </p:pic>
    </p:spTree>
    <p:extLst>
      <p:ext uri="{BB962C8B-B14F-4D97-AF65-F5344CB8AC3E}">
        <p14:creationId xmlns:p14="http://schemas.microsoft.com/office/powerpoint/2010/main" val="1951723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3971E-B4F8-824B-91D3-07605DC8E99E}"/>
              </a:ext>
            </a:extLst>
          </p:cNvPr>
          <p:cNvSpPr>
            <a:spLocks noGrp="1"/>
          </p:cNvSpPr>
          <p:nvPr>
            <p:ph type="title"/>
          </p:nvPr>
        </p:nvSpPr>
        <p:spPr>
          <a:xfrm>
            <a:off x="838200" y="0"/>
            <a:ext cx="10515600" cy="1325563"/>
          </a:xfrm>
        </p:spPr>
        <p:txBody>
          <a:bodyPr>
            <a:normAutofit/>
          </a:bodyPr>
          <a:lstStyle/>
          <a:p>
            <a:r>
              <a:rPr lang="en-US" sz="4800" dirty="0">
                <a:latin typeface="Garamond" panose="02020404030301010803" pitchFamily="18" charset="0"/>
              </a:rPr>
              <a:t>Analytics</a:t>
            </a:r>
          </a:p>
        </p:txBody>
      </p:sp>
      <p:sp>
        <p:nvSpPr>
          <p:cNvPr id="3" name="TextBox 2">
            <a:extLst>
              <a:ext uri="{FF2B5EF4-FFF2-40B4-BE49-F238E27FC236}">
                <a16:creationId xmlns:a16="http://schemas.microsoft.com/office/drawing/2014/main" id="{1DE0343F-900B-F94B-A054-7393206A8F44}"/>
              </a:ext>
            </a:extLst>
          </p:cNvPr>
          <p:cNvSpPr txBox="1"/>
          <p:nvPr/>
        </p:nvSpPr>
        <p:spPr>
          <a:xfrm>
            <a:off x="838200" y="998447"/>
            <a:ext cx="10515600" cy="2308324"/>
          </a:xfrm>
          <a:prstGeom prst="rect">
            <a:avLst/>
          </a:prstGeom>
          <a:noFill/>
        </p:spPr>
        <p:txBody>
          <a:bodyPr wrap="square" rtlCol="0">
            <a:spAutoFit/>
          </a:bodyPr>
          <a:lstStyle/>
          <a:p>
            <a:r>
              <a:rPr lang="en-US" sz="3600" dirty="0">
                <a:latin typeface="Garamond" panose="02020404030301010803" pitchFamily="18" charset="0"/>
              </a:rPr>
              <a:t>These are old social network analysis graphs, now, but they show that toward the end of the 20</a:t>
            </a:r>
            <a:r>
              <a:rPr lang="en-US" sz="3600" baseline="30000" dirty="0">
                <a:latin typeface="Garamond" panose="02020404030301010803" pitchFamily="18" charset="0"/>
              </a:rPr>
              <a:t>th</a:t>
            </a:r>
            <a:r>
              <a:rPr lang="en-US" sz="3600" dirty="0">
                <a:latin typeface="Garamond" panose="02020404030301010803" pitchFamily="18" charset="0"/>
              </a:rPr>
              <a:t> century, children’s books split off from other fiction into their own review network, and the two are very gendered  </a:t>
            </a:r>
          </a:p>
        </p:txBody>
      </p:sp>
      <p:pic>
        <p:nvPicPr>
          <p:cNvPr id="4" name="Picture 3">
            <a:extLst>
              <a:ext uri="{FF2B5EF4-FFF2-40B4-BE49-F238E27FC236}">
                <a16:creationId xmlns:a16="http://schemas.microsoft.com/office/drawing/2014/main" id="{F8BEF711-C2CA-8D4E-A1E3-F5090F244152}"/>
              </a:ext>
            </a:extLst>
          </p:cNvPr>
          <p:cNvPicPr/>
          <p:nvPr/>
        </p:nvPicPr>
        <p:blipFill>
          <a:blip r:embed="rId2">
            <a:extLst>
              <a:ext uri="{28A0092B-C50C-407E-A947-70E740481C1C}">
                <a14:useLocalDpi xmlns:a14="http://schemas.microsoft.com/office/drawing/2010/main" val="0"/>
              </a:ext>
            </a:extLst>
          </a:blip>
          <a:stretch>
            <a:fillRect/>
          </a:stretch>
        </p:blipFill>
        <p:spPr>
          <a:xfrm>
            <a:off x="0" y="4057248"/>
            <a:ext cx="3935392" cy="2807182"/>
          </a:xfrm>
          <a:prstGeom prst="rect">
            <a:avLst/>
          </a:prstGeom>
        </p:spPr>
      </p:pic>
      <p:pic>
        <p:nvPicPr>
          <p:cNvPr id="5" name="Picture 4">
            <a:extLst>
              <a:ext uri="{FF2B5EF4-FFF2-40B4-BE49-F238E27FC236}">
                <a16:creationId xmlns:a16="http://schemas.microsoft.com/office/drawing/2014/main" id="{112CEC0C-8CB6-5846-8A6B-D7ED01CC0302}"/>
              </a:ext>
            </a:extLst>
          </p:cNvPr>
          <p:cNvPicPr/>
          <p:nvPr/>
        </p:nvPicPr>
        <p:blipFill>
          <a:blip r:embed="rId3">
            <a:extLst>
              <a:ext uri="{28A0092B-C50C-407E-A947-70E740481C1C}">
                <a14:useLocalDpi xmlns:a14="http://schemas.microsoft.com/office/drawing/2010/main" val="0"/>
              </a:ext>
            </a:extLst>
          </a:blip>
          <a:stretch>
            <a:fillRect/>
          </a:stretch>
        </p:blipFill>
        <p:spPr>
          <a:xfrm>
            <a:off x="8437944" y="4057248"/>
            <a:ext cx="3754056" cy="2807182"/>
          </a:xfrm>
          <a:prstGeom prst="rect">
            <a:avLst/>
          </a:prstGeom>
        </p:spPr>
      </p:pic>
      <p:sp>
        <p:nvSpPr>
          <p:cNvPr id="6" name="TextBox 5">
            <a:extLst>
              <a:ext uri="{FF2B5EF4-FFF2-40B4-BE49-F238E27FC236}">
                <a16:creationId xmlns:a16="http://schemas.microsoft.com/office/drawing/2014/main" id="{4EF8A933-7837-BF4D-A6C9-35E1AD2B0EE4}"/>
              </a:ext>
            </a:extLst>
          </p:cNvPr>
          <p:cNvSpPr txBox="1"/>
          <p:nvPr/>
        </p:nvSpPr>
        <p:spPr>
          <a:xfrm>
            <a:off x="0" y="3694296"/>
            <a:ext cx="5176837" cy="461665"/>
          </a:xfrm>
          <a:prstGeom prst="rect">
            <a:avLst/>
          </a:prstGeom>
          <a:noFill/>
        </p:spPr>
        <p:txBody>
          <a:bodyPr wrap="square" rtlCol="0">
            <a:spAutoFit/>
          </a:bodyPr>
          <a:lstStyle/>
          <a:p>
            <a:r>
              <a:rPr lang="en-US" sz="2400" i="1" dirty="0">
                <a:latin typeface="Garamond" charset="0"/>
                <a:ea typeface="Garamond" charset="0"/>
                <a:cs typeface="Garamond" charset="0"/>
              </a:rPr>
              <a:t>Most-Reviewed Fiction, 1965-1975</a:t>
            </a:r>
            <a:endParaRPr lang="en-US" sz="2400" i="1" dirty="0"/>
          </a:p>
        </p:txBody>
      </p:sp>
      <p:sp>
        <p:nvSpPr>
          <p:cNvPr id="7" name="TextBox 6">
            <a:extLst>
              <a:ext uri="{FF2B5EF4-FFF2-40B4-BE49-F238E27FC236}">
                <a16:creationId xmlns:a16="http://schemas.microsoft.com/office/drawing/2014/main" id="{CC193BFD-D3B5-064B-A56A-E36D963D4D0E}"/>
              </a:ext>
            </a:extLst>
          </p:cNvPr>
          <p:cNvSpPr txBox="1"/>
          <p:nvPr/>
        </p:nvSpPr>
        <p:spPr>
          <a:xfrm>
            <a:off x="8437944" y="3700606"/>
            <a:ext cx="5210176" cy="461665"/>
          </a:xfrm>
          <a:prstGeom prst="rect">
            <a:avLst/>
          </a:prstGeom>
          <a:noFill/>
        </p:spPr>
        <p:txBody>
          <a:bodyPr wrap="square" rtlCol="0">
            <a:spAutoFit/>
          </a:bodyPr>
          <a:lstStyle/>
          <a:p>
            <a:r>
              <a:rPr lang="en-US" sz="2400" i="1" dirty="0">
                <a:latin typeface="Garamond" charset="0"/>
                <a:ea typeface="Garamond" charset="0"/>
                <a:cs typeface="Garamond" charset="0"/>
              </a:rPr>
              <a:t>Most-Reviewed Fiction, 1990-2000</a:t>
            </a:r>
          </a:p>
        </p:txBody>
      </p:sp>
      <p:sp>
        <p:nvSpPr>
          <p:cNvPr id="8" name="TextBox 7">
            <a:extLst>
              <a:ext uri="{FF2B5EF4-FFF2-40B4-BE49-F238E27FC236}">
                <a16:creationId xmlns:a16="http://schemas.microsoft.com/office/drawing/2014/main" id="{317C0FC2-C1C3-8C4C-B400-6C6FA69FEDC6}"/>
              </a:ext>
            </a:extLst>
          </p:cNvPr>
          <p:cNvSpPr txBox="1"/>
          <p:nvPr/>
        </p:nvSpPr>
        <p:spPr>
          <a:xfrm>
            <a:off x="4319286" y="5094697"/>
            <a:ext cx="3553427" cy="1200329"/>
          </a:xfrm>
          <a:prstGeom prst="rect">
            <a:avLst/>
          </a:prstGeom>
          <a:noFill/>
        </p:spPr>
        <p:txBody>
          <a:bodyPr wrap="square" rtlCol="0">
            <a:spAutoFit/>
          </a:bodyPr>
          <a:lstStyle/>
          <a:p>
            <a:r>
              <a:rPr lang="en-US" sz="2400" dirty="0">
                <a:latin typeface="Garamond" panose="02020404030301010803" pitchFamily="18" charset="0"/>
              </a:rPr>
              <a:t>Green: male-authored texts</a:t>
            </a:r>
          </a:p>
          <a:p>
            <a:endParaRPr lang="en-US" sz="2400" dirty="0">
              <a:latin typeface="Garamond" panose="02020404030301010803" pitchFamily="18" charset="0"/>
            </a:endParaRPr>
          </a:p>
          <a:p>
            <a:r>
              <a:rPr lang="en-US" sz="2400" dirty="0">
                <a:latin typeface="Garamond" panose="02020404030301010803" pitchFamily="18" charset="0"/>
              </a:rPr>
              <a:t>Red: female-authored texts</a:t>
            </a:r>
          </a:p>
        </p:txBody>
      </p:sp>
    </p:spTree>
    <p:extLst>
      <p:ext uri="{BB962C8B-B14F-4D97-AF65-F5344CB8AC3E}">
        <p14:creationId xmlns:p14="http://schemas.microsoft.com/office/powerpoint/2010/main" val="35835021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A3B947-80F4-1E49-A143-3BEB8EE5FC23}"/>
              </a:ext>
            </a:extLst>
          </p:cNvPr>
          <p:cNvSpPr>
            <a:spLocks noGrp="1"/>
          </p:cNvSpPr>
          <p:nvPr>
            <p:ph type="title"/>
          </p:nvPr>
        </p:nvSpPr>
        <p:spPr/>
        <p:txBody>
          <a:bodyPr>
            <a:normAutofit/>
          </a:bodyPr>
          <a:lstStyle/>
          <a:p>
            <a:r>
              <a:rPr lang="en-US" sz="4800" dirty="0">
                <a:latin typeface="Garamond" panose="02020404030301010803" pitchFamily="18" charset="0"/>
              </a:rPr>
              <a:t>Analytics</a:t>
            </a:r>
          </a:p>
        </p:txBody>
      </p:sp>
      <p:sp>
        <p:nvSpPr>
          <p:cNvPr id="3" name="TextBox 2">
            <a:extLst>
              <a:ext uri="{FF2B5EF4-FFF2-40B4-BE49-F238E27FC236}">
                <a16:creationId xmlns:a16="http://schemas.microsoft.com/office/drawing/2014/main" id="{7F173BB5-068D-9146-8521-97B45551BB03}"/>
              </a:ext>
            </a:extLst>
          </p:cNvPr>
          <p:cNvSpPr txBox="1"/>
          <p:nvPr/>
        </p:nvSpPr>
        <p:spPr>
          <a:xfrm>
            <a:off x="838199" y="1851949"/>
            <a:ext cx="10515599" cy="3970318"/>
          </a:xfrm>
          <a:prstGeom prst="rect">
            <a:avLst/>
          </a:prstGeom>
          <a:noFill/>
        </p:spPr>
        <p:txBody>
          <a:bodyPr wrap="square" rtlCol="0">
            <a:spAutoFit/>
          </a:bodyPr>
          <a:lstStyle/>
          <a:p>
            <a:r>
              <a:rPr lang="en-US" sz="3600" dirty="0">
                <a:latin typeface="Garamond" panose="02020404030301010803" pitchFamily="18" charset="0"/>
              </a:rPr>
              <a:t>Richard and I selected the novels from the set of the 1% most-reviewed titles and ended up with 1776. These we tagged with race, gender, and publisher. I was thus able to determine that if one wanted to enter 1%, one’s best chance was to publish with Random House, which included Knopf, though Farrar Straus &amp; Giroux punched above its weight</a:t>
            </a:r>
          </a:p>
        </p:txBody>
      </p:sp>
    </p:spTree>
    <p:extLst>
      <p:ext uri="{BB962C8B-B14F-4D97-AF65-F5344CB8AC3E}">
        <p14:creationId xmlns:p14="http://schemas.microsoft.com/office/powerpoint/2010/main" val="12612601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5F2CC0-7CC0-5F44-BC5F-F3C2519CFF63}"/>
              </a:ext>
            </a:extLst>
          </p:cNvPr>
          <p:cNvSpPr>
            <a:spLocks noGrp="1"/>
          </p:cNvSpPr>
          <p:nvPr>
            <p:ph type="title"/>
          </p:nvPr>
        </p:nvSpPr>
        <p:spPr/>
        <p:txBody>
          <a:bodyPr>
            <a:normAutofit/>
          </a:bodyPr>
          <a:lstStyle/>
          <a:p>
            <a:r>
              <a:rPr lang="en-US" sz="4800" dirty="0">
                <a:latin typeface="Garamond" panose="02020404030301010803" pitchFamily="18" charset="0"/>
              </a:rPr>
              <a:t>Discussion</a:t>
            </a:r>
          </a:p>
        </p:txBody>
      </p:sp>
      <p:sp>
        <p:nvSpPr>
          <p:cNvPr id="3" name="TextBox 2">
            <a:extLst>
              <a:ext uri="{FF2B5EF4-FFF2-40B4-BE49-F238E27FC236}">
                <a16:creationId xmlns:a16="http://schemas.microsoft.com/office/drawing/2014/main" id="{04A6CD24-17BA-434C-A3F0-EE0BB8B1C789}"/>
              </a:ext>
            </a:extLst>
          </p:cNvPr>
          <p:cNvSpPr txBox="1"/>
          <p:nvPr/>
        </p:nvSpPr>
        <p:spPr>
          <a:xfrm>
            <a:off x="838200" y="1690688"/>
            <a:ext cx="10296646" cy="2308324"/>
          </a:xfrm>
          <a:prstGeom prst="rect">
            <a:avLst/>
          </a:prstGeom>
          <a:noFill/>
        </p:spPr>
        <p:txBody>
          <a:bodyPr wrap="square" rtlCol="0">
            <a:spAutoFit/>
          </a:bodyPr>
          <a:lstStyle/>
          <a:p>
            <a:r>
              <a:rPr lang="en-US" sz="3600" dirty="0">
                <a:latin typeface="Garamond" panose="02020404030301010803" pitchFamily="18" charset="0"/>
              </a:rPr>
              <a:t>How else might we put this data to use?</a:t>
            </a:r>
          </a:p>
          <a:p>
            <a:endParaRPr lang="en-US" sz="3600" dirty="0">
              <a:latin typeface="Garamond" panose="02020404030301010803" pitchFamily="18" charset="0"/>
            </a:endParaRPr>
          </a:p>
          <a:p>
            <a:r>
              <a:rPr lang="en-US" sz="3600" dirty="0">
                <a:latin typeface="Garamond" panose="02020404030301010803" pitchFamily="18" charset="0"/>
              </a:rPr>
              <a:t>How might we leverage this rich data to better understand the recent history of consecration?</a:t>
            </a:r>
          </a:p>
        </p:txBody>
      </p:sp>
    </p:spTree>
    <p:extLst>
      <p:ext uri="{BB962C8B-B14F-4D97-AF65-F5344CB8AC3E}">
        <p14:creationId xmlns:p14="http://schemas.microsoft.com/office/powerpoint/2010/main" val="20464113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latin typeface="Garamond" charset="0"/>
                <a:ea typeface="Garamond" charset="0"/>
                <a:cs typeface="Garamond" charset="0"/>
              </a:rPr>
              <a:t>The Problem</a:t>
            </a:r>
          </a:p>
        </p:txBody>
      </p:sp>
      <p:sp>
        <p:nvSpPr>
          <p:cNvPr id="3" name="Content Placeholder 2"/>
          <p:cNvSpPr>
            <a:spLocks noGrp="1"/>
          </p:cNvSpPr>
          <p:nvPr>
            <p:ph idx="1"/>
          </p:nvPr>
        </p:nvSpPr>
        <p:spPr/>
        <p:txBody>
          <a:bodyPr>
            <a:normAutofit/>
          </a:bodyPr>
          <a:lstStyle/>
          <a:p>
            <a:pPr marL="0" indent="0">
              <a:buNone/>
            </a:pPr>
            <a:r>
              <a:rPr lang="en-US" sz="3600" dirty="0">
                <a:latin typeface="Garamond" panose="02020404030301010803" pitchFamily="18" charset="0"/>
              </a:rPr>
              <a:t>For the tens of thousands of novels published in the US between 1965 and 2000, the first gate they needed to pass through to achieve consecration was kept by book reviewers. Some novels were never reviewed, others were reviewed extensively, and this has shaped literary history while remaining largely undetected by literary historians, because we have lacked a comprehensive digital record of the book review field. </a:t>
            </a:r>
          </a:p>
        </p:txBody>
      </p:sp>
    </p:spTree>
    <p:extLst>
      <p:ext uri="{BB962C8B-B14F-4D97-AF65-F5344CB8AC3E}">
        <p14:creationId xmlns:p14="http://schemas.microsoft.com/office/powerpoint/2010/main" val="20034130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7238" y="700089"/>
            <a:ext cx="10596562" cy="5476874"/>
          </a:xfrm>
        </p:spPr>
        <p:txBody>
          <a:bodyPr>
            <a:normAutofit/>
          </a:bodyPr>
          <a:lstStyle/>
          <a:p>
            <a:pPr marL="0" indent="0">
              <a:buNone/>
            </a:pPr>
            <a:r>
              <a:rPr lang="en-US" sz="4800" dirty="0">
                <a:latin typeface="Garamond" panose="02020404030301010803" pitchFamily="18" charset="0"/>
              </a:rPr>
              <a:t>The Data</a:t>
            </a:r>
          </a:p>
          <a:p>
            <a:pPr marL="0" indent="0">
              <a:buNone/>
            </a:pPr>
            <a:endParaRPr lang="en-US" sz="3600" dirty="0">
              <a:latin typeface="Garamond" panose="02020404030301010803" pitchFamily="18" charset="0"/>
            </a:endParaRPr>
          </a:p>
          <a:p>
            <a:pPr marL="0" indent="0">
              <a:buNone/>
            </a:pPr>
            <a:r>
              <a:rPr lang="en-US" sz="3600" dirty="0">
                <a:latin typeface="Garamond" panose="02020404030301010803" pitchFamily="18" charset="0"/>
              </a:rPr>
              <a:t>Richard Jean So and I scanned and </a:t>
            </a:r>
            <a:r>
              <a:rPr lang="en-US" sz="3600" dirty="0" err="1">
                <a:latin typeface="Garamond" panose="02020404030301010803" pitchFamily="18" charset="0"/>
              </a:rPr>
              <a:t>OCR’d</a:t>
            </a:r>
            <a:r>
              <a:rPr lang="en-US" sz="3600" dirty="0">
                <a:latin typeface="Garamond" panose="02020404030301010803" pitchFamily="18" charset="0"/>
              </a:rPr>
              <a:t> the </a:t>
            </a:r>
            <a:r>
              <a:rPr lang="en-US" sz="3600" i="1" dirty="0">
                <a:latin typeface="Garamond" panose="02020404030301010803" pitchFamily="18" charset="0"/>
              </a:rPr>
              <a:t>Book Review Index </a:t>
            </a:r>
            <a:r>
              <a:rPr lang="en-US" sz="3600" dirty="0">
                <a:latin typeface="Garamond" panose="02020404030301010803" pitchFamily="18" charset="0"/>
              </a:rPr>
              <a:t>for the years 1965 through 2000 to gain access to a comprehensive list of each instance when a title was reviewed in one of three hundred and ten venues.</a:t>
            </a:r>
          </a:p>
        </p:txBody>
      </p:sp>
    </p:spTree>
    <p:extLst>
      <p:ext uri="{BB962C8B-B14F-4D97-AF65-F5344CB8AC3E}">
        <p14:creationId xmlns:p14="http://schemas.microsoft.com/office/powerpoint/2010/main" val="1125685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subTitle" idx="1"/>
          </p:nvPr>
        </p:nvSpPr>
        <p:spPr>
          <a:xfrm>
            <a:off x="1512425" y="1724955"/>
            <a:ext cx="9144000" cy="1655762"/>
          </a:xfrm>
        </p:spPr>
        <p:txBody>
          <a:bodyPr>
            <a:normAutofit/>
          </a:bodyPr>
          <a:lstStyle/>
          <a:p>
            <a:pPr algn="just"/>
            <a:r>
              <a:rPr lang="en-US" sz="4400" dirty="0">
                <a:latin typeface="Garamond" charset="0"/>
                <a:ea typeface="Garamond" charset="0"/>
                <a:cs typeface="Garamond" charset="0"/>
              </a:rPr>
              <a:t>In hard copy, it looks like this:</a:t>
            </a:r>
          </a:p>
        </p:txBody>
      </p:sp>
      <p:pic>
        <p:nvPicPr>
          <p:cNvPr id="5" name="Picture 4">
            <a:extLst>
              <a:ext uri="{FF2B5EF4-FFF2-40B4-BE49-F238E27FC236}">
                <a16:creationId xmlns:a16="http://schemas.microsoft.com/office/drawing/2014/main" id="{B7DD826F-F746-DF4E-9B28-525889051324}"/>
              </a:ext>
            </a:extLst>
          </p:cNvPr>
          <p:cNvPicPr>
            <a:picLocks noChangeAspect="1"/>
          </p:cNvPicPr>
          <p:nvPr/>
        </p:nvPicPr>
        <p:blipFill>
          <a:blip r:embed="rId2"/>
          <a:stretch>
            <a:fillRect/>
          </a:stretch>
        </p:blipFill>
        <p:spPr>
          <a:xfrm>
            <a:off x="1524000" y="2552837"/>
            <a:ext cx="3233195" cy="4305163"/>
          </a:xfrm>
          <a:prstGeom prst="rect">
            <a:avLst/>
          </a:prstGeom>
        </p:spPr>
      </p:pic>
      <p:pic>
        <p:nvPicPr>
          <p:cNvPr id="7" name="Picture 6">
            <a:extLst>
              <a:ext uri="{FF2B5EF4-FFF2-40B4-BE49-F238E27FC236}">
                <a16:creationId xmlns:a16="http://schemas.microsoft.com/office/drawing/2014/main" id="{9B401490-BE87-704B-B092-315A6EA6B423}"/>
              </a:ext>
            </a:extLst>
          </p:cNvPr>
          <p:cNvPicPr>
            <a:picLocks noChangeAspect="1"/>
          </p:cNvPicPr>
          <p:nvPr/>
        </p:nvPicPr>
        <p:blipFill>
          <a:blip r:embed="rId3"/>
          <a:stretch>
            <a:fillRect/>
          </a:stretch>
        </p:blipFill>
        <p:spPr>
          <a:xfrm>
            <a:off x="5687550" y="2552836"/>
            <a:ext cx="4968875" cy="4305163"/>
          </a:xfrm>
          <a:prstGeom prst="rect">
            <a:avLst/>
          </a:prstGeom>
        </p:spPr>
      </p:pic>
      <p:sp>
        <p:nvSpPr>
          <p:cNvPr id="8" name="TextBox 7">
            <a:extLst>
              <a:ext uri="{FF2B5EF4-FFF2-40B4-BE49-F238E27FC236}">
                <a16:creationId xmlns:a16="http://schemas.microsoft.com/office/drawing/2014/main" id="{56DD9DDF-F1D3-6F49-8182-94027AA23A01}"/>
              </a:ext>
            </a:extLst>
          </p:cNvPr>
          <p:cNvSpPr txBox="1"/>
          <p:nvPr/>
        </p:nvSpPr>
        <p:spPr>
          <a:xfrm>
            <a:off x="1512425" y="480017"/>
            <a:ext cx="5154592" cy="830997"/>
          </a:xfrm>
          <a:prstGeom prst="rect">
            <a:avLst/>
          </a:prstGeom>
          <a:noFill/>
        </p:spPr>
        <p:txBody>
          <a:bodyPr wrap="square" rtlCol="0">
            <a:spAutoFit/>
          </a:bodyPr>
          <a:lstStyle/>
          <a:p>
            <a:r>
              <a:rPr lang="en-US" sz="4800" dirty="0">
                <a:latin typeface="Garamond" panose="02020404030301010803" pitchFamily="18" charset="0"/>
              </a:rPr>
              <a:t>The Data</a:t>
            </a:r>
          </a:p>
        </p:txBody>
      </p:sp>
    </p:spTree>
    <p:extLst>
      <p:ext uri="{BB962C8B-B14F-4D97-AF65-F5344CB8AC3E}">
        <p14:creationId xmlns:p14="http://schemas.microsoft.com/office/powerpoint/2010/main" val="1837618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902916" y="405113"/>
            <a:ext cx="10386168" cy="1956845"/>
          </a:xfrm>
        </p:spPr>
        <p:txBody>
          <a:bodyPr>
            <a:normAutofit/>
          </a:bodyPr>
          <a:lstStyle/>
          <a:p>
            <a:pPr algn="l"/>
            <a:r>
              <a:rPr lang="en-US" sz="4800" dirty="0">
                <a:latin typeface="Garamond" charset="0"/>
                <a:ea typeface="Garamond" charset="0"/>
                <a:cs typeface="Garamond" charset="0"/>
              </a:rPr>
              <a:t>The Data</a:t>
            </a:r>
            <a:br>
              <a:rPr lang="en-US" sz="4400" dirty="0">
                <a:latin typeface="Garamond" charset="0"/>
                <a:ea typeface="Garamond" charset="0"/>
                <a:cs typeface="Garamond" charset="0"/>
              </a:rPr>
            </a:br>
            <a:br>
              <a:rPr lang="en-US" sz="4000" dirty="0">
                <a:latin typeface="Garamond" charset="0"/>
                <a:ea typeface="Garamond" charset="0"/>
                <a:cs typeface="Garamond" charset="0"/>
              </a:rPr>
            </a:br>
            <a:r>
              <a:rPr lang="en-US" sz="4000" dirty="0">
                <a:latin typeface="Garamond" charset="0"/>
                <a:ea typeface="Garamond" charset="0"/>
                <a:cs typeface="Garamond" charset="0"/>
              </a:rPr>
              <a:t>And as an </a:t>
            </a:r>
            <a:r>
              <a:rPr lang="en-US" sz="4000" dirty="0" err="1">
                <a:latin typeface="Garamond" charset="0"/>
                <a:ea typeface="Garamond" charset="0"/>
                <a:cs typeface="Garamond" charset="0"/>
              </a:rPr>
              <a:t>OCR’d</a:t>
            </a:r>
            <a:r>
              <a:rPr lang="en-US" sz="4000" dirty="0">
                <a:latin typeface="Garamond" charset="0"/>
                <a:ea typeface="Garamond" charset="0"/>
                <a:cs typeface="Garamond" charset="0"/>
              </a:rPr>
              <a:t> .txt file, it looked like</a:t>
            </a:r>
            <a:r>
              <a:rPr lang="en-US" sz="4000" i="1" dirty="0">
                <a:latin typeface="Garamond" charset="0"/>
                <a:ea typeface="Garamond" charset="0"/>
                <a:cs typeface="Garamond" charset="0"/>
              </a:rPr>
              <a:t>…yikes:</a:t>
            </a:r>
          </a:p>
        </p:txBody>
      </p:sp>
      <p:pic>
        <p:nvPicPr>
          <p:cNvPr id="6" name="Picture 5">
            <a:extLst>
              <a:ext uri="{FF2B5EF4-FFF2-40B4-BE49-F238E27FC236}">
                <a16:creationId xmlns:a16="http://schemas.microsoft.com/office/drawing/2014/main" id="{F891286B-FF5B-D14D-A87A-6D590C6F92D4}"/>
              </a:ext>
            </a:extLst>
          </p:cNvPr>
          <p:cNvPicPr>
            <a:picLocks noChangeAspect="1"/>
          </p:cNvPicPr>
          <p:nvPr/>
        </p:nvPicPr>
        <p:blipFill>
          <a:blip r:embed="rId2"/>
          <a:stretch>
            <a:fillRect/>
          </a:stretch>
        </p:blipFill>
        <p:spPr>
          <a:xfrm>
            <a:off x="2529158" y="2361958"/>
            <a:ext cx="7133682" cy="4582042"/>
          </a:xfrm>
          <a:prstGeom prst="rect">
            <a:avLst/>
          </a:prstGeom>
        </p:spPr>
      </p:pic>
    </p:spTree>
    <p:extLst>
      <p:ext uri="{BB962C8B-B14F-4D97-AF65-F5344CB8AC3E}">
        <p14:creationId xmlns:p14="http://schemas.microsoft.com/office/powerpoint/2010/main" val="18213956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397000" y="600076"/>
            <a:ext cx="3932237" cy="828675"/>
          </a:xfrm>
        </p:spPr>
        <p:txBody>
          <a:bodyPr>
            <a:normAutofit/>
          </a:bodyPr>
          <a:lstStyle/>
          <a:p>
            <a:r>
              <a:rPr lang="en-US" sz="4800" dirty="0">
                <a:latin typeface="Garamond" charset="0"/>
                <a:ea typeface="Garamond" charset="0"/>
                <a:cs typeface="Garamond" charset="0"/>
              </a:rPr>
              <a:t>The Data</a:t>
            </a:r>
          </a:p>
        </p:txBody>
      </p:sp>
      <p:sp>
        <p:nvSpPr>
          <p:cNvPr id="6" name="Text Placeholder 5"/>
          <p:cNvSpPr>
            <a:spLocks noGrp="1"/>
          </p:cNvSpPr>
          <p:nvPr>
            <p:ph type="body" sz="half" idx="2"/>
          </p:nvPr>
        </p:nvSpPr>
        <p:spPr>
          <a:xfrm>
            <a:off x="1397000" y="1964802"/>
            <a:ext cx="9471628" cy="4200525"/>
          </a:xfrm>
        </p:spPr>
        <p:txBody>
          <a:bodyPr>
            <a:noAutofit/>
          </a:bodyPr>
          <a:lstStyle/>
          <a:p>
            <a:r>
              <a:rPr lang="en-US" sz="3600" dirty="0">
                <a:latin typeface="Garamond" charset="0"/>
                <a:ea typeface="Garamond" charset="0"/>
                <a:cs typeface="Garamond" charset="0"/>
              </a:rPr>
              <a:t>To make the data computationally tractable, we hired a regex wizard. We ended up with just over one million titles and the sites where each was reviewed. </a:t>
            </a:r>
          </a:p>
        </p:txBody>
      </p:sp>
    </p:spTree>
    <p:extLst>
      <p:ext uri="{BB962C8B-B14F-4D97-AF65-F5344CB8AC3E}">
        <p14:creationId xmlns:p14="http://schemas.microsoft.com/office/powerpoint/2010/main" val="12476618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6678" y="0"/>
            <a:ext cx="9398644" cy="1620456"/>
          </a:xfrm>
        </p:spPr>
        <p:txBody>
          <a:bodyPr>
            <a:normAutofit/>
          </a:bodyPr>
          <a:lstStyle/>
          <a:p>
            <a:r>
              <a:rPr lang="en-US" sz="4800" dirty="0">
                <a:latin typeface="Garamond" charset="0"/>
                <a:ea typeface="Garamond" charset="0"/>
                <a:cs typeface="Garamond" charset="0"/>
              </a:rPr>
              <a:t>The Data</a:t>
            </a:r>
          </a:p>
        </p:txBody>
      </p:sp>
      <p:sp>
        <p:nvSpPr>
          <p:cNvPr id="4" name="TextBox 3">
            <a:extLst>
              <a:ext uri="{FF2B5EF4-FFF2-40B4-BE49-F238E27FC236}">
                <a16:creationId xmlns:a16="http://schemas.microsoft.com/office/drawing/2014/main" id="{EA736E3B-605C-554F-BA80-1A3B7F4DD46E}"/>
              </a:ext>
            </a:extLst>
          </p:cNvPr>
          <p:cNvSpPr txBox="1"/>
          <p:nvPr/>
        </p:nvSpPr>
        <p:spPr>
          <a:xfrm>
            <a:off x="1396678" y="1297290"/>
            <a:ext cx="6585995" cy="646331"/>
          </a:xfrm>
          <a:prstGeom prst="rect">
            <a:avLst/>
          </a:prstGeom>
          <a:noFill/>
        </p:spPr>
        <p:txBody>
          <a:bodyPr wrap="square" rtlCol="0">
            <a:spAutoFit/>
          </a:bodyPr>
          <a:lstStyle/>
          <a:p>
            <a:r>
              <a:rPr lang="en-US" sz="3600" dirty="0">
                <a:latin typeface="Garamond" panose="02020404030301010803" pitchFamily="18" charset="0"/>
              </a:rPr>
              <a:t>Cleaned up, it looked like this:</a:t>
            </a:r>
          </a:p>
        </p:txBody>
      </p:sp>
      <p:pic>
        <p:nvPicPr>
          <p:cNvPr id="6" name="Picture 5">
            <a:extLst>
              <a:ext uri="{FF2B5EF4-FFF2-40B4-BE49-F238E27FC236}">
                <a16:creationId xmlns:a16="http://schemas.microsoft.com/office/drawing/2014/main" id="{91ED1B38-4BF2-0D43-8E60-6B4E03378E85}"/>
              </a:ext>
            </a:extLst>
          </p:cNvPr>
          <p:cNvPicPr>
            <a:picLocks noChangeAspect="1"/>
          </p:cNvPicPr>
          <p:nvPr/>
        </p:nvPicPr>
        <p:blipFill>
          <a:blip r:embed="rId2"/>
          <a:stretch>
            <a:fillRect/>
          </a:stretch>
        </p:blipFill>
        <p:spPr>
          <a:xfrm>
            <a:off x="289209" y="1943621"/>
            <a:ext cx="11613582" cy="4914379"/>
          </a:xfrm>
          <a:prstGeom prst="rect">
            <a:avLst/>
          </a:prstGeom>
        </p:spPr>
      </p:pic>
    </p:spTree>
    <p:extLst>
      <p:ext uri="{BB962C8B-B14F-4D97-AF65-F5344CB8AC3E}">
        <p14:creationId xmlns:p14="http://schemas.microsoft.com/office/powerpoint/2010/main" val="7052319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452925" y="376699"/>
            <a:ext cx="5176837" cy="830997"/>
          </a:xfrm>
          <a:prstGeom prst="rect">
            <a:avLst/>
          </a:prstGeom>
          <a:noFill/>
        </p:spPr>
        <p:txBody>
          <a:bodyPr wrap="square" rtlCol="0">
            <a:spAutoFit/>
          </a:bodyPr>
          <a:lstStyle/>
          <a:p>
            <a:r>
              <a:rPr lang="en-US" sz="4800" dirty="0">
                <a:latin typeface="Garamond" charset="0"/>
                <a:ea typeface="Garamond" charset="0"/>
                <a:cs typeface="Garamond" charset="0"/>
              </a:rPr>
              <a:t>The Data</a:t>
            </a:r>
            <a:endParaRPr lang="en-US" sz="4800" dirty="0"/>
          </a:p>
        </p:txBody>
      </p:sp>
      <p:sp>
        <p:nvSpPr>
          <p:cNvPr id="2" name="TextBox 1">
            <a:extLst>
              <a:ext uri="{FF2B5EF4-FFF2-40B4-BE49-F238E27FC236}">
                <a16:creationId xmlns:a16="http://schemas.microsoft.com/office/drawing/2014/main" id="{90BC428C-F0F8-E84B-9620-E14CFCEFB61C}"/>
              </a:ext>
            </a:extLst>
          </p:cNvPr>
          <p:cNvSpPr txBox="1"/>
          <p:nvPr/>
        </p:nvSpPr>
        <p:spPr>
          <a:xfrm>
            <a:off x="1452925" y="1126673"/>
            <a:ext cx="9635622" cy="2308324"/>
          </a:xfrm>
          <a:prstGeom prst="rect">
            <a:avLst/>
          </a:prstGeom>
          <a:noFill/>
        </p:spPr>
        <p:txBody>
          <a:bodyPr wrap="square" rtlCol="0">
            <a:spAutoFit/>
          </a:bodyPr>
          <a:lstStyle/>
          <a:p>
            <a:r>
              <a:rPr lang="en-US" sz="3600" dirty="0">
                <a:latin typeface="Garamond" panose="02020404030301010803" pitchFamily="18" charset="0"/>
              </a:rPr>
              <a:t>But this data included </a:t>
            </a:r>
            <a:r>
              <a:rPr lang="en-US" sz="3600" i="1" dirty="0">
                <a:latin typeface="Garamond" panose="02020404030301010803" pitchFamily="18" charset="0"/>
              </a:rPr>
              <a:t>all </a:t>
            </a:r>
            <a:r>
              <a:rPr lang="en-US" sz="3600" dirty="0">
                <a:latin typeface="Garamond" panose="02020404030301010803" pitchFamily="18" charset="0"/>
              </a:rPr>
              <a:t>books. And it was huge, a million titles. To make it small enough to supplement with metadata, we selected just the top 1% of titles. Here’s 1965:</a:t>
            </a:r>
          </a:p>
        </p:txBody>
      </p:sp>
      <p:pic>
        <p:nvPicPr>
          <p:cNvPr id="10" name="Picture 9">
            <a:extLst>
              <a:ext uri="{FF2B5EF4-FFF2-40B4-BE49-F238E27FC236}">
                <a16:creationId xmlns:a16="http://schemas.microsoft.com/office/drawing/2014/main" id="{12134971-4889-7D46-BA1B-131AF975E441}"/>
              </a:ext>
            </a:extLst>
          </p:cNvPr>
          <p:cNvPicPr>
            <a:picLocks noChangeAspect="1"/>
          </p:cNvPicPr>
          <p:nvPr/>
        </p:nvPicPr>
        <p:blipFill>
          <a:blip r:embed="rId2"/>
          <a:stretch>
            <a:fillRect/>
          </a:stretch>
        </p:blipFill>
        <p:spPr>
          <a:xfrm>
            <a:off x="0" y="3429000"/>
            <a:ext cx="12192000" cy="5839506"/>
          </a:xfrm>
          <a:prstGeom prst="rect">
            <a:avLst/>
          </a:prstGeom>
        </p:spPr>
      </p:pic>
    </p:spTree>
    <p:extLst>
      <p:ext uri="{BB962C8B-B14F-4D97-AF65-F5344CB8AC3E}">
        <p14:creationId xmlns:p14="http://schemas.microsoft.com/office/powerpoint/2010/main" val="16422054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62802-A247-6541-B1F2-FA56CAD76B43}"/>
              </a:ext>
            </a:extLst>
          </p:cNvPr>
          <p:cNvSpPr>
            <a:spLocks noGrp="1"/>
          </p:cNvSpPr>
          <p:nvPr>
            <p:ph type="title"/>
          </p:nvPr>
        </p:nvSpPr>
        <p:spPr/>
        <p:txBody>
          <a:bodyPr>
            <a:normAutofit/>
          </a:bodyPr>
          <a:lstStyle/>
          <a:p>
            <a:r>
              <a:rPr lang="en-US" sz="4800" dirty="0">
                <a:latin typeface="Garamond" panose="02020404030301010803" pitchFamily="18" charset="0"/>
              </a:rPr>
              <a:t>The Data</a:t>
            </a:r>
          </a:p>
        </p:txBody>
      </p:sp>
      <p:sp>
        <p:nvSpPr>
          <p:cNvPr id="3" name="TextBox 2">
            <a:extLst>
              <a:ext uri="{FF2B5EF4-FFF2-40B4-BE49-F238E27FC236}">
                <a16:creationId xmlns:a16="http://schemas.microsoft.com/office/drawing/2014/main" id="{7715BEE0-165E-9640-8A75-AB981249C592}"/>
              </a:ext>
            </a:extLst>
          </p:cNvPr>
          <p:cNvSpPr txBox="1"/>
          <p:nvPr/>
        </p:nvSpPr>
        <p:spPr>
          <a:xfrm>
            <a:off x="838200" y="1690688"/>
            <a:ext cx="4687747" cy="646331"/>
          </a:xfrm>
          <a:prstGeom prst="rect">
            <a:avLst/>
          </a:prstGeom>
          <a:noFill/>
        </p:spPr>
        <p:txBody>
          <a:bodyPr wrap="square" rtlCol="0">
            <a:spAutoFit/>
          </a:bodyPr>
          <a:lstStyle/>
          <a:p>
            <a:r>
              <a:rPr lang="en-US" sz="3600" dirty="0">
                <a:latin typeface="Garamond" panose="02020404030301010803" pitchFamily="18" charset="0"/>
              </a:rPr>
              <a:t>And 1975</a:t>
            </a:r>
          </a:p>
        </p:txBody>
      </p:sp>
      <p:pic>
        <p:nvPicPr>
          <p:cNvPr id="5" name="Picture 4">
            <a:extLst>
              <a:ext uri="{FF2B5EF4-FFF2-40B4-BE49-F238E27FC236}">
                <a16:creationId xmlns:a16="http://schemas.microsoft.com/office/drawing/2014/main" id="{C9784CF4-8001-F74A-AB27-8C6BE72B4458}"/>
              </a:ext>
            </a:extLst>
          </p:cNvPr>
          <p:cNvPicPr>
            <a:picLocks noChangeAspect="1"/>
          </p:cNvPicPr>
          <p:nvPr/>
        </p:nvPicPr>
        <p:blipFill>
          <a:blip r:embed="rId2"/>
          <a:stretch>
            <a:fillRect/>
          </a:stretch>
        </p:blipFill>
        <p:spPr>
          <a:xfrm>
            <a:off x="838200" y="2337019"/>
            <a:ext cx="8848691" cy="5297733"/>
          </a:xfrm>
          <a:prstGeom prst="rect">
            <a:avLst/>
          </a:prstGeom>
        </p:spPr>
      </p:pic>
    </p:spTree>
    <p:extLst>
      <p:ext uri="{BB962C8B-B14F-4D97-AF65-F5344CB8AC3E}">
        <p14:creationId xmlns:p14="http://schemas.microsoft.com/office/powerpoint/2010/main" val="35176625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201</TotalTime>
  <Words>496</Words>
  <Application>Microsoft Macintosh PowerPoint</Application>
  <PresentationFormat>Widescreen</PresentationFormat>
  <Paragraphs>44</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Garamond</vt:lpstr>
      <vt:lpstr>Times New Roman</vt:lpstr>
      <vt:lpstr>Office Theme</vt:lpstr>
      <vt:lpstr>Reconstructing Consecration in US Literary History</vt:lpstr>
      <vt:lpstr>The Problem</vt:lpstr>
      <vt:lpstr>PowerPoint Presentation</vt:lpstr>
      <vt:lpstr>PowerPoint Presentation</vt:lpstr>
      <vt:lpstr>The Data  And as an OCR’d .txt file, it looked like…yikes:</vt:lpstr>
      <vt:lpstr>The Data</vt:lpstr>
      <vt:lpstr>The Data</vt:lpstr>
      <vt:lpstr>PowerPoint Presentation</vt:lpstr>
      <vt:lpstr>The Data</vt:lpstr>
      <vt:lpstr>The Data</vt:lpstr>
      <vt:lpstr>The Data</vt:lpstr>
      <vt:lpstr>The Metadata</vt:lpstr>
      <vt:lpstr>The Metadata</vt:lpstr>
      <vt:lpstr>Analytics</vt:lpstr>
      <vt:lpstr>Analytics</vt:lpstr>
      <vt:lpstr>Analytics</vt:lpstr>
      <vt:lpstr>Discussion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Conglomerate Era</dc:title>
  <dc:creator>Microsoft Office User</dc:creator>
  <cp:lastModifiedBy>Microsoft Office User</cp:lastModifiedBy>
  <cp:revision>25</cp:revision>
  <dcterms:created xsi:type="dcterms:W3CDTF">2018-05-31T11:28:09Z</dcterms:created>
  <dcterms:modified xsi:type="dcterms:W3CDTF">2020-07-21T23:48:46Z</dcterms:modified>
</cp:coreProperties>
</file>

<file path=docProps/thumbnail.jpeg>
</file>